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58" r:id="rId4"/>
    <p:sldId id="262" r:id="rId5"/>
    <p:sldId id="260" r:id="rId6"/>
    <p:sldId id="261" r:id="rId7"/>
    <p:sldId id="263" r:id="rId8"/>
    <p:sldId id="264" r:id="rId9"/>
    <p:sldId id="265" r:id="rId10"/>
    <p:sldId id="266" r:id="rId11"/>
    <p:sldId id="267" r:id="rId1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EC3C"/>
    <a:srgbClr val="FFCC66"/>
    <a:srgbClr val="FE9202"/>
    <a:srgbClr val="CCCC00"/>
    <a:srgbClr val="FFFF66"/>
    <a:srgbClr val="007033"/>
    <a:srgbClr val="990099"/>
    <a:srgbClr val="CC0099"/>
    <a:srgbClr val="6C1A00"/>
    <a:srgbClr val="00A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11"/>
  </p:normalViewPr>
  <p:slideViewPr>
    <p:cSldViewPr>
      <p:cViewPr varScale="1">
        <p:scale>
          <a:sx n="146" d="100"/>
          <a:sy n="146" d="100"/>
        </p:scale>
        <p:origin x="64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tiff>
</file>

<file path=ppt/media/image2.jpg>
</file>

<file path=ppt/media/image3.jp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45A4F8-D17E-437A-B973-86A5AEFC44B1}" type="datetimeFigureOut">
              <a:rPr lang="en-US" smtClean="0"/>
              <a:t>4/24/18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695A36-EA41-425F-AC00-4253627ED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49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886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11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586585"/>
            <a:ext cx="4275739" cy="198516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rgbClr val="FE9202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2571750"/>
            <a:ext cx="4275739" cy="1374346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rgbClr val="CCCC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</a:t>
            </a:r>
          </a:p>
          <a:p>
            <a:r>
              <a:rPr lang="en-US" dirty="0"/>
              <a:t>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xmlns="" id="{D0392309-F313-42CC-A3FA-B26C9A032E2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502815"/>
            <a:ext cx="8246070" cy="61082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FE920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2266340"/>
            <a:ext cx="8246070" cy="2443275"/>
          </a:xfrm>
        </p:spPr>
        <p:txBody>
          <a:bodyPr/>
          <a:lstStyle>
            <a:lvl1pPr algn="l">
              <a:defRPr sz="2800">
                <a:solidFill>
                  <a:srgbClr val="CCCC00"/>
                </a:solidFill>
              </a:defRPr>
            </a:lvl1pPr>
            <a:lvl2pPr algn="l">
              <a:defRPr>
                <a:solidFill>
                  <a:srgbClr val="CCCC00"/>
                </a:solidFill>
              </a:defRPr>
            </a:lvl2pPr>
            <a:lvl3pPr algn="l">
              <a:defRPr>
                <a:solidFill>
                  <a:srgbClr val="CCCC00"/>
                </a:solidFill>
              </a:defRPr>
            </a:lvl3pPr>
            <a:lvl4pPr algn="l">
              <a:defRPr>
                <a:solidFill>
                  <a:srgbClr val="CCCC00"/>
                </a:solidFill>
              </a:defRPr>
            </a:lvl4pPr>
            <a:lvl5pPr algn="l">
              <a:defRPr>
                <a:solidFill>
                  <a:srgbClr val="CCCC0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4130" y="433880"/>
            <a:ext cx="6260904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FE920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4130" y="1044700"/>
            <a:ext cx="6260904" cy="3511061"/>
          </a:xfrm>
        </p:spPr>
        <p:txBody>
          <a:bodyPr/>
          <a:lstStyle>
            <a:lvl1pPr>
              <a:defRPr sz="2800">
                <a:solidFill>
                  <a:srgbClr val="CCCC00"/>
                </a:solidFill>
              </a:defRPr>
            </a:lvl1pPr>
            <a:lvl2pPr>
              <a:defRPr>
                <a:solidFill>
                  <a:srgbClr val="CCCC00"/>
                </a:solidFill>
              </a:defRPr>
            </a:lvl2pPr>
            <a:lvl3pPr>
              <a:defRPr>
                <a:solidFill>
                  <a:srgbClr val="CCCC00"/>
                </a:solidFill>
              </a:defRPr>
            </a:lvl3pPr>
            <a:lvl4pPr>
              <a:defRPr>
                <a:solidFill>
                  <a:srgbClr val="CCCC00"/>
                </a:solidFill>
              </a:defRPr>
            </a:lvl4pPr>
            <a:lvl5pPr>
              <a:defRPr>
                <a:solidFill>
                  <a:srgbClr val="CCCC0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1502815"/>
            <a:ext cx="8246071" cy="610820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FE920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2091928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CCCC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571749"/>
            <a:ext cx="4040188" cy="2137871"/>
          </a:xfrm>
        </p:spPr>
        <p:txBody>
          <a:bodyPr/>
          <a:lstStyle>
            <a:lvl1pPr algn="ctr">
              <a:defRPr sz="2400">
                <a:solidFill>
                  <a:srgbClr val="CCCC00"/>
                </a:solidFill>
              </a:defRPr>
            </a:lvl1pPr>
            <a:lvl2pPr algn="ctr">
              <a:defRPr sz="2000">
                <a:solidFill>
                  <a:srgbClr val="CCCC00"/>
                </a:solidFill>
              </a:defRPr>
            </a:lvl2pPr>
            <a:lvl3pPr algn="ctr">
              <a:defRPr sz="1800">
                <a:solidFill>
                  <a:srgbClr val="CCCC00"/>
                </a:solidFill>
              </a:defRPr>
            </a:lvl3pPr>
            <a:lvl4pPr algn="ctr">
              <a:defRPr sz="1600">
                <a:solidFill>
                  <a:srgbClr val="CCCC00"/>
                </a:solidFill>
              </a:defRPr>
            </a:lvl4pPr>
            <a:lvl5pPr algn="ctr">
              <a:defRPr sz="1600">
                <a:solidFill>
                  <a:srgbClr val="CCCC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2091928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CCCC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571749"/>
            <a:ext cx="4041775" cy="2137871"/>
          </a:xfrm>
        </p:spPr>
        <p:txBody>
          <a:bodyPr/>
          <a:lstStyle>
            <a:lvl1pPr algn="ctr">
              <a:defRPr sz="2400">
                <a:solidFill>
                  <a:srgbClr val="CCCC00"/>
                </a:solidFill>
              </a:defRPr>
            </a:lvl1pPr>
            <a:lvl2pPr algn="ctr">
              <a:defRPr sz="2000">
                <a:solidFill>
                  <a:srgbClr val="CCCC00"/>
                </a:solidFill>
              </a:defRPr>
            </a:lvl2pPr>
            <a:lvl3pPr algn="ctr">
              <a:defRPr sz="1800">
                <a:solidFill>
                  <a:srgbClr val="CCCC00"/>
                </a:solidFill>
              </a:defRPr>
            </a:lvl3pPr>
            <a:lvl4pPr algn="ctr">
              <a:defRPr sz="1600">
                <a:solidFill>
                  <a:srgbClr val="CCCC00"/>
                </a:solidFill>
              </a:defRPr>
            </a:lvl4pPr>
            <a:lvl5pPr algn="ctr">
              <a:defRPr sz="1600">
                <a:solidFill>
                  <a:srgbClr val="CCCC0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4/24/18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4DF888E-C563-4C70-B159-74633ECD6BEA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77410" y="586585"/>
            <a:ext cx="4123035" cy="1985165"/>
          </a:xfrm>
        </p:spPr>
        <p:txBody>
          <a:bodyPr/>
          <a:lstStyle/>
          <a:p>
            <a:r>
              <a:rPr lang="en-US" dirty="0"/>
              <a:t>Time Series Analysis of Cryptocurrencies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Omkar </a:t>
            </a:r>
            <a:r>
              <a:rPr lang="en-US" dirty="0" err="1"/>
              <a:t>Mutreja</a:t>
            </a:r>
            <a:endParaRPr lang="en-US" dirty="0"/>
          </a:p>
          <a:p>
            <a:r>
              <a:rPr lang="en-US" dirty="0"/>
              <a:t>Ananya Bhupathipalli</a:t>
            </a:r>
          </a:p>
          <a:p>
            <a:r>
              <a:rPr lang="en-US" dirty="0"/>
              <a:t>Mohammed </a:t>
            </a:r>
            <a:r>
              <a:rPr lang="en-US" dirty="0" err="1"/>
              <a:t>Farees</a:t>
            </a:r>
            <a:r>
              <a:rPr lang="en-US" dirty="0"/>
              <a:t> Patel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86835" y="128470"/>
            <a:ext cx="6260904" cy="458115"/>
          </a:xfrm>
        </p:spPr>
        <p:txBody>
          <a:bodyPr>
            <a:normAutofit fontScale="90000"/>
          </a:bodyPr>
          <a:lstStyle/>
          <a:p>
            <a:r>
              <a:rPr lang="en-US" dirty="0"/>
              <a:t>Co-Integration Series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8720" y="739290"/>
            <a:ext cx="5802790" cy="393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392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4949" y="2113635"/>
            <a:ext cx="5802789" cy="458115"/>
          </a:xfrm>
        </p:spPr>
        <p:txBody>
          <a:bodyPr>
            <a:noAutofit/>
          </a:bodyPr>
          <a:lstStyle/>
          <a:p>
            <a:r>
              <a:rPr lang="en-US" sz="4000" dirty="0" smtClean="0"/>
              <a:t>Thank You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86281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86835" y="891995"/>
            <a:ext cx="6260904" cy="572644"/>
          </a:xfrm>
        </p:spPr>
        <p:txBody>
          <a:bodyPr>
            <a:normAutofit fontScale="90000"/>
          </a:bodyPr>
          <a:lstStyle/>
          <a:p>
            <a:r>
              <a:rPr lang="en-US" dirty="0"/>
              <a:t>OBJECTIVE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586835" y="1808225"/>
            <a:ext cx="6260904" cy="1679755"/>
          </a:xfrm>
        </p:spPr>
        <p:txBody>
          <a:bodyPr/>
          <a:lstStyle/>
          <a:p>
            <a:r>
              <a:rPr lang="en-US" dirty="0"/>
              <a:t>Providing investment strategies for Cryptocurrencies using time series modeling and forecasting methods</a:t>
            </a:r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Cryptocurrencies used for Analysis: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l"/>
            <a:r>
              <a:rPr lang="en-US" dirty="0"/>
              <a:t>Bitcoin</a:t>
            </a:r>
          </a:p>
          <a:p>
            <a:pPr algn="l"/>
            <a:r>
              <a:rPr lang="en-US" dirty="0"/>
              <a:t>Ethereum</a:t>
            </a:r>
          </a:p>
          <a:p>
            <a:pPr algn="l"/>
            <a:r>
              <a:rPr lang="en-US" dirty="0"/>
              <a:t>Litecoin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algn="l"/>
            <a:r>
              <a:rPr lang="en-US" dirty="0"/>
              <a:t>Ripple</a:t>
            </a:r>
          </a:p>
          <a:p>
            <a:pPr algn="l"/>
            <a:r>
              <a:rPr lang="en-US" dirty="0" err="1"/>
              <a:t>Monero</a:t>
            </a:r>
            <a:endParaRPr lang="en-US" dirty="0"/>
          </a:p>
          <a:p>
            <a:pPr algn="l"/>
            <a:r>
              <a:rPr lang="en-US" dirty="0"/>
              <a:t>Dash</a:t>
            </a:r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86835" y="128470"/>
            <a:ext cx="6260904" cy="458115"/>
          </a:xfrm>
        </p:spPr>
        <p:txBody>
          <a:bodyPr>
            <a:normAutofit fontScale="90000"/>
          </a:bodyPr>
          <a:lstStyle/>
          <a:p>
            <a:r>
              <a:rPr lang="en-US" dirty="0"/>
              <a:t>TIME SERIES PLOTS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261" y="739290"/>
            <a:ext cx="3970329" cy="40704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295" y="739291"/>
            <a:ext cx="4242757" cy="407049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30115" y="1350110"/>
            <a:ext cx="1985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FF0000"/>
                </a:solidFill>
              </a:rPr>
              <a:t>Ethereum </a:t>
            </a:r>
            <a:r>
              <a:rPr lang="mr-IN" sz="1200" dirty="0" smtClean="0">
                <a:solidFill>
                  <a:srgbClr val="FF0000"/>
                </a:solidFill>
              </a:rPr>
              <a:t>–</a:t>
            </a:r>
            <a:r>
              <a:rPr lang="en-US" sz="1200" dirty="0" smtClean="0">
                <a:solidFill>
                  <a:srgbClr val="FF0000"/>
                </a:solidFill>
              </a:rPr>
              <a:t> Red</a:t>
            </a:r>
          </a:p>
          <a:p>
            <a:r>
              <a:rPr lang="en-US" sz="1200" dirty="0" smtClean="0">
                <a:solidFill>
                  <a:srgbClr val="5EEC3C"/>
                </a:solidFill>
              </a:rPr>
              <a:t>Lite coin </a:t>
            </a:r>
            <a:r>
              <a:rPr lang="mr-IN" sz="1200" dirty="0" smtClean="0">
                <a:solidFill>
                  <a:srgbClr val="5EEC3C"/>
                </a:solidFill>
              </a:rPr>
              <a:t>–</a:t>
            </a:r>
            <a:r>
              <a:rPr lang="en-US" sz="1200" dirty="0" smtClean="0">
                <a:solidFill>
                  <a:srgbClr val="5EEC3C"/>
                </a:solidFill>
              </a:rPr>
              <a:t> Green</a:t>
            </a:r>
          </a:p>
          <a:p>
            <a:r>
              <a:rPr lang="en-US" sz="1200" dirty="0" smtClean="0"/>
              <a:t>Ripple </a:t>
            </a:r>
            <a:r>
              <a:rPr lang="mr-IN" sz="1200" dirty="0" smtClean="0"/>
              <a:t>–</a:t>
            </a:r>
            <a:r>
              <a:rPr lang="en-US" sz="1200" dirty="0" smtClean="0"/>
              <a:t> Black</a:t>
            </a:r>
          </a:p>
          <a:p>
            <a:r>
              <a:rPr lang="en-US" sz="12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Monero </a:t>
            </a:r>
            <a:r>
              <a:rPr lang="mr-IN" sz="12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–</a:t>
            </a:r>
            <a:r>
              <a:rPr lang="en-US" sz="12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Cyan</a:t>
            </a:r>
          </a:p>
          <a:p>
            <a:r>
              <a:rPr lang="en-US" sz="1200" dirty="0" smtClean="0">
                <a:solidFill>
                  <a:srgbClr val="0070C0"/>
                </a:solidFill>
              </a:rPr>
              <a:t>Dash - Blue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709707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BAD5F8F0-F219-4A8D-B4EB-64897B86D9B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005683" y="433881"/>
            <a:ext cx="2358336" cy="41842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EB0D6BCB-03D5-435D-991F-56F7FD509870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429733" y="433881"/>
            <a:ext cx="2350250" cy="41842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495EFFA2-A43C-4907-A915-F2A89F040041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845697" y="409233"/>
            <a:ext cx="2328399" cy="4233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E3B7B372-293C-457D-80D5-A8018BD7316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9105" y="405876"/>
            <a:ext cx="2364181" cy="41204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7017EF40-C2DC-4A6A-9299-962DCE98496E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093684" y="405876"/>
            <a:ext cx="2711879" cy="409111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6D9736AF-FC95-48C2-8209-6FD4BCE7D103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5839639" y="397494"/>
            <a:ext cx="2507047" cy="4099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8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86835" y="128471"/>
            <a:ext cx="6260904" cy="610820"/>
          </a:xfrm>
        </p:spPr>
        <p:txBody>
          <a:bodyPr>
            <a:noAutofit/>
          </a:bodyPr>
          <a:lstStyle/>
          <a:p>
            <a:r>
              <a:rPr lang="en-US" b="1" dirty="0">
                <a:effectLst/>
                <a:latin typeface="Times New Roman" charset="0"/>
                <a:ea typeface="Times New Roman" charset="0"/>
                <a:cs typeface="Times New Roman" charset="0"/>
              </a:rPr>
              <a:t>Correlation Analysis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F6BB0D5-176F-49DE-ACB8-247D41F252A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86835" y="1502815"/>
            <a:ext cx="3913392" cy="3354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C7624AAB-A8D6-421F-9816-FE9ABF705E0F}"/>
              </a:ext>
            </a:extLst>
          </p:cNvPr>
          <p:cNvSpPr txBox="1"/>
          <p:nvPr/>
        </p:nvSpPr>
        <p:spPr>
          <a:xfrm>
            <a:off x="6556294" y="2266340"/>
            <a:ext cx="244328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C000"/>
                </a:solidFill>
              </a:rPr>
              <a:t>Top 5 correlation pairs are:</a:t>
            </a:r>
          </a:p>
          <a:p>
            <a:pPr lvl="0"/>
            <a:r>
              <a:rPr lang="en-US" sz="1400" b="1" dirty="0" err="1">
                <a:solidFill>
                  <a:srgbClr val="FFC000"/>
                </a:solidFill>
              </a:rPr>
              <a:t>Monero</a:t>
            </a:r>
            <a:r>
              <a:rPr lang="en-US" sz="1400" b="1" dirty="0">
                <a:solidFill>
                  <a:srgbClr val="FFC000"/>
                </a:solidFill>
              </a:rPr>
              <a:t> ~ Dash ~ 0.985</a:t>
            </a:r>
            <a:endParaRPr lang="en-US" sz="1400" dirty="0">
              <a:solidFill>
                <a:srgbClr val="FFC000"/>
              </a:solidFill>
            </a:endParaRPr>
          </a:p>
          <a:p>
            <a:pPr lvl="0"/>
            <a:r>
              <a:rPr lang="en-US" sz="1400" b="1" dirty="0" err="1">
                <a:solidFill>
                  <a:srgbClr val="FFC000"/>
                </a:solidFill>
              </a:rPr>
              <a:t>Monero</a:t>
            </a:r>
            <a:r>
              <a:rPr lang="en-US" sz="1400" b="1" dirty="0">
                <a:solidFill>
                  <a:srgbClr val="FFC000"/>
                </a:solidFill>
              </a:rPr>
              <a:t> ~ Lite coin ~ 0.974</a:t>
            </a:r>
            <a:endParaRPr lang="en-US" sz="1400" dirty="0">
              <a:solidFill>
                <a:srgbClr val="FFC000"/>
              </a:solidFill>
            </a:endParaRPr>
          </a:p>
          <a:p>
            <a:pPr lvl="0"/>
            <a:r>
              <a:rPr lang="en-US" sz="1400" b="1" dirty="0" err="1">
                <a:solidFill>
                  <a:srgbClr val="FFC000"/>
                </a:solidFill>
              </a:rPr>
              <a:t>Monero</a:t>
            </a:r>
            <a:r>
              <a:rPr lang="en-US" sz="1400" b="1" dirty="0">
                <a:solidFill>
                  <a:srgbClr val="FFC000"/>
                </a:solidFill>
              </a:rPr>
              <a:t> ~ Bitcoin ~ 0.969</a:t>
            </a:r>
            <a:endParaRPr lang="en-US" sz="1400" dirty="0">
              <a:solidFill>
                <a:srgbClr val="FFC000"/>
              </a:solidFill>
            </a:endParaRPr>
          </a:p>
          <a:p>
            <a:pPr lvl="0"/>
            <a:r>
              <a:rPr lang="en-US" sz="1400" b="1" dirty="0">
                <a:solidFill>
                  <a:srgbClr val="FFC000"/>
                </a:solidFill>
              </a:rPr>
              <a:t>Dash ~ Lite coin ~ 0.969</a:t>
            </a:r>
            <a:endParaRPr lang="en-US" sz="1400" dirty="0">
              <a:solidFill>
                <a:srgbClr val="FFC000"/>
              </a:solidFill>
            </a:endParaRPr>
          </a:p>
          <a:p>
            <a:pPr lvl="0"/>
            <a:r>
              <a:rPr lang="en-US" sz="1400" b="1" dirty="0">
                <a:solidFill>
                  <a:srgbClr val="FFC000"/>
                </a:solidFill>
              </a:rPr>
              <a:t>Lite coin ~ Bitcoin ~ 0.956</a:t>
            </a:r>
            <a:endParaRPr lang="en-US" sz="1400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96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86835" y="281175"/>
            <a:ext cx="6260904" cy="763525"/>
          </a:xfrm>
        </p:spPr>
        <p:txBody>
          <a:bodyPr>
            <a:normAutofit/>
          </a:bodyPr>
          <a:lstStyle/>
          <a:p>
            <a:r>
              <a:rPr lang="en-US" dirty="0"/>
              <a:t>Market </a:t>
            </a:r>
            <a:r>
              <a:rPr lang="en-US" dirty="0" smtClean="0"/>
              <a:t>Capital </a:t>
            </a:r>
            <a:r>
              <a:rPr lang="en-US" dirty="0"/>
              <a:t>Analysis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693EC056-FB52-4A56-88DF-083A7F8B9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9339" y="1655520"/>
            <a:ext cx="6391781" cy="32181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89EE15B-9E80-4F36-80D9-6D4B012A3F2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197655" y="2113635"/>
            <a:ext cx="228600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48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86835" y="281175"/>
            <a:ext cx="6260904" cy="763525"/>
          </a:xfrm>
        </p:spPr>
        <p:txBody>
          <a:bodyPr>
            <a:normAutofit/>
          </a:bodyPr>
          <a:lstStyle/>
          <a:p>
            <a:r>
              <a:rPr lang="en-US" dirty="0"/>
              <a:t>Co-Integration Series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586835" y="1808225"/>
            <a:ext cx="6260904" cy="213787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2900" dirty="0"/>
              <a:t>Below is the co-integration series for all the six cryptocurrencies:</a:t>
            </a:r>
          </a:p>
          <a:p>
            <a:pPr marL="0" indent="0">
              <a:buNone/>
            </a:pPr>
            <a:endParaRPr lang="en-US" sz="2900" dirty="0"/>
          </a:p>
          <a:p>
            <a:pPr marL="0" indent="0">
              <a:buNone/>
            </a:pPr>
            <a:r>
              <a:rPr lang="en-US" sz="2900" b="1" dirty="0" err="1">
                <a:solidFill>
                  <a:srgbClr val="FFCC66"/>
                </a:solidFill>
              </a:rPr>
              <a:t>cryptocurrency$Close.bitcoin</a:t>
            </a:r>
            <a:r>
              <a:rPr lang="en-US" sz="2900" b="1" dirty="0">
                <a:solidFill>
                  <a:srgbClr val="FFCC66"/>
                </a:solidFill>
              </a:rPr>
              <a:t> + </a:t>
            </a:r>
          </a:p>
          <a:p>
            <a:pPr marL="0" indent="0">
              <a:buNone/>
            </a:pPr>
            <a:r>
              <a:rPr lang="en-US" sz="2900" b="1" dirty="0">
                <a:solidFill>
                  <a:srgbClr val="FFCC66"/>
                </a:solidFill>
              </a:rPr>
              <a:t>4.33*</a:t>
            </a:r>
            <a:r>
              <a:rPr lang="en-US" sz="2900" b="1" dirty="0" err="1">
                <a:solidFill>
                  <a:srgbClr val="FFCC66"/>
                </a:solidFill>
              </a:rPr>
              <a:t>cryptocurrency$Close.ethereum</a:t>
            </a:r>
            <a:r>
              <a:rPr lang="en-US" sz="2900" b="1" dirty="0">
                <a:solidFill>
                  <a:srgbClr val="FFCC66"/>
                </a:solidFill>
              </a:rPr>
              <a:t> + </a:t>
            </a:r>
          </a:p>
          <a:p>
            <a:pPr marL="0" indent="0">
              <a:buNone/>
            </a:pPr>
            <a:r>
              <a:rPr lang="en-US" sz="2900" b="1" dirty="0">
                <a:solidFill>
                  <a:srgbClr val="FFCC66"/>
                </a:solidFill>
              </a:rPr>
              <a:t>  23.70*</a:t>
            </a:r>
            <a:r>
              <a:rPr lang="en-US" sz="2900" b="1" dirty="0" err="1">
                <a:solidFill>
                  <a:srgbClr val="FFCC66"/>
                </a:solidFill>
              </a:rPr>
              <a:t>cryptocurrency$Close.litecoin</a:t>
            </a:r>
            <a:r>
              <a:rPr lang="en-US" sz="2900" b="1" dirty="0">
                <a:solidFill>
                  <a:srgbClr val="FFCC66"/>
                </a:solidFill>
              </a:rPr>
              <a:t> - 1995.25*</a:t>
            </a:r>
            <a:r>
              <a:rPr lang="en-US" sz="2900" b="1" dirty="0" err="1">
                <a:solidFill>
                  <a:srgbClr val="FFCC66"/>
                </a:solidFill>
              </a:rPr>
              <a:t>cryptocurrency$Close.ripple</a:t>
            </a:r>
            <a:r>
              <a:rPr lang="en-US" sz="2900" b="1" dirty="0">
                <a:solidFill>
                  <a:srgbClr val="FFCC66"/>
                </a:solidFill>
              </a:rPr>
              <a:t> - </a:t>
            </a:r>
          </a:p>
          <a:p>
            <a:pPr marL="0" indent="0">
              <a:buNone/>
            </a:pPr>
            <a:r>
              <a:rPr lang="en-US" sz="2900" b="1" dirty="0">
                <a:solidFill>
                  <a:srgbClr val="FFCC66"/>
                </a:solidFill>
              </a:rPr>
              <a:t>  19.94*</a:t>
            </a:r>
            <a:r>
              <a:rPr lang="en-US" sz="2900" b="1" dirty="0" err="1">
                <a:solidFill>
                  <a:srgbClr val="FFCC66"/>
                </a:solidFill>
              </a:rPr>
              <a:t>cryptocurrency$Close.monero</a:t>
            </a:r>
            <a:r>
              <a:rPr lang="en-US" sz="2900" b="1" dirty="0">
                <a:solidFill>
                  <a:srgbClr val="FFCC66"/>
                </a:solidFill>
              </a:rPr>
              <a:t> - 14.46*</a:t>
            </a:r>
            <a:r>
              <a:rPr lang="en-US" sz="2900" b="1" dirty="0" err="1">
                <a:solidFill>
                  <a:srgbClr val="FFCC66"/>
                </a:solidFill>
              </a:rPr>
              <a:t>cryptocurrency$Close.dash</a:t>
            </a:r>
            <a:endParaRPr lang="en-US" sz="2900" b="1" dirty="0">
              <a:solidFill>
                <a:srgbClr val="FFCC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005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988</TotalTime>
  <Words>126</Words>
  <Application>Microsoft Macintosh PowerPoint</Application>
  <PresentationFormat>On-screen Show (16:9)</PresentationFormat>
  <Paragraphs>38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Mangal</vt:lpstr>
      <vt:lpstr>Times New Roman</vt:lpstr>
      <vt:lpstr>Arial</vt:lpstr>
      <vt:lpstr>Office Theme</vt:lpstr>
      <vt:lpstr>Time Series Analysis of Cryptocurrencies</vt:lpstr>
      <vt:lpstr>OBJECTIVE</vt:lpstr>
      <vt:lpstr>Cryptocurrencies used for Analysis:</vt:lpstr>
      <vt:lpstr>TIME SERIES PLOTS</vt:lpstr>
      <vt:lpstr>PowerPoint Presentation</vt:lpstr>
      <vt:lpstr>PowerPoint Presentation</vt:lpstr>
      <vt:lpstr>Correlation Analysis</vt:lpstr>
      <vt:lpstr>Market Capital Analysis</vt:lpstr>
      <vt:lpstr>Co-Integration Series</vt:lpstr>
      <vt:lpstr>Co-Integration Series</vt:lpstr>
      <vt:lpstr>Thank You</vt:lpstr>
    </vt:vector>
  </TitlesOfParts>
  <Company>Microsoft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Omkar Kamal Mutreja</cp:lastModifiedBy>
  <cp:revision>139</cp:revision>
  <dcterms:created xsi:type="dcterms:W3CDTF">2013-08-21T19:17:07Z</dcterms:created>
  <dcterms:modified xsi:type="dcterms:W3CDTF">2018-04-25T02:27:02Z</dcterms:modified>
</cp:coreProperties>
</file>

<file path=docProps/thumbnail.jpeg>
</file>